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403" r:id="rId3"/>
    <p:sldId id="356" r:id="rId4"/>
    <p:sldId id="434" r:id="rId5"/>
    <p:sldId id="435" r:id="rId6"/>
    <p:sldId id="437" r:id="rId7"/>
    <p:sldId id="423" r:id="rId8"/>
    <p:sldId id="438" r:id="rId9"/>
    <p:sldId id="453" r:id="rId10"/>
    <p:sldId id="455" r:id="rId11"/>
    <p:sldId id="454" r:id="rId12"/>
    <p:sldId id="456" r:id="rId13"/>
    <p:sldId id="457" r:id="rId14"/>
    <p:sldId id="476" r:id="rId15"/>
    <p:sldId id="458" r:id="rId16"/>
    <p:sldId id="459" r:id="rId17"/>
    <p:sldId id="460" r:id="rId18"/>
    <p:sldId id="462" r:id="rId19"/>
    <p:sldId id="463" r:id="rId20"/>
    <p:sldId id="464" r:id="rId21"/>
    <p:sldId id="465" r:id="rId22"/>
    <p:sldId id="466" r:id="rId23"/>
    <p:sldId id="473" r:id="rId24"/>
    <p:sldId id="474" r:id="rId25"/>
    <p:sldId id="475" r:id="rId26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7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t-Jan Doomen" initials="GD" lastIdx="0" clrIdx="0">
    <p:extLst>
      <p:ext uri="{19B8F6BF-5375-455C-9EA6-DF929625EA0E}">
        <p15:presenceInfo xmlns:p15="http://schemas.microsoft.com/office/powerpoint/2012/main" userId="4af0075ede3daf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5" autoAdjust="0"/>
    <p:restoredTop sz="90456" autoAdjust="0"/>
  </p:normalViewPr>
  <p:slideViewPr>
    <p:cSldViewPr>
      <p:cViewPr>
        <p:scale>
          <a:sx n="90" d="100"/>
          <a:sy n="90" d="100"/>
        </p:scale>
        <p:origin x="480" y="5"/>
      </p:cViewPr>
      <p:guideLst>
        <p:guide orient="horz" pos="935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15" tIns="48007" rIns="96015" bIns="48007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6015" tIns="48007" rIns="96015" bIns="48007" rtlCol="0"/>
          <a:lstStyle>
            <a:lvl1pPr algn="r">
              <a:defRPr sz="1300"/>
            </a:lvl1pPr>
          </a:lstStyle>
          <a:p>
            <a:fld id="{8464A0A4-468A-451F-ADE8-3FA009715B5D}" type="datetimeFigureOut">
              <a:rPr lang="nl-NL" smtClean="0"/>
              <a:t>22-2-2026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5" tIns="48007" rIns="96015" bIns="48007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15" tIns="48007" rIns="96015" bIns="48007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9011"/>
          </a:xfrm>
          <a:prstGeom prst="rect">
            <a:avLst/>
          </a:prstGeom>
        </p:spPr>
        <p:txBody>
          <a:bodyPr vert="horz" lIns="96015" tIns="48007" rIns="96015" bIns="48007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9011"/>
          </a:xfrm>
          <a:prstGeom prst="rect">
            <a:avLst/>
          </a:prstGeom>
        </p:spPr>
        <p:txBody>
          <a:bodyPr vert="horz" lIns="96015" tIns="48007" rIns="96015" bIns="48007" rtlCol="0" anchor="b"/>
          <a:lstStyle>
            <a:lvl1pPr algn="r">
              <a:defRPr sz="1300"/>
            </a:lvl1pPr>
          </a:lstStyle>
          <a:p>
            <a:fld id="{76703174-12EE-44EB-A950-206A69ED10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41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74AEE-806C-C540-48F1-846909B46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4F27AB4-74CF-9BF5-F90F-942AF4088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770FFCC-85AB-B018-7860-EA68A1390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8A7214-61E4-54F9-6A15-86353A8CA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38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735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916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860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972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467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538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341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86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468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49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653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139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583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148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547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446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AEC1D-AA00-764F-9FBA-51F412EE5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A0610BD-C069-3D63-44BA-B69CF340F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7A7D0BF-7081-6F07-DE74-12F1B44F3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Opening in 3 delen</a:t>
            </a:r>
          </a:p>
          <a:p>
            <a:endParaRPr lang="nl-NL" dirty="0"/>
          </a:p>
          <a:p>
            <a:r>
              <a:rPr lang="nl-NL" dirty="0"/>
              <a:t>Notulen 14-11 té complex schema gebruikt</a:t>
            </a:r>
          </a:p>
          <a:p>
            <a:endParaRPr lang="nl-NL" dirty="0"/>
          </a:p>
          <a:p>
            <a:r>
              <a:rPr lang="nl-NL" dirty="0"/>
              <a:t>Indexatie onderbouwing Pens Fonds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763161-CEEF-A711-60A5-67F078A11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08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AEC1D-AA00-764F-9FBA-51F412EE5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A0610BD-C069-3D63-44BA-B69CF340F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7A7D0BF-7081-6F07-DE74-12F1B44F3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Opening in 3 delen</a:t>
            </a:r>
          </a:p>
          <a:p>
            <a:endParaRPr lang="nl-NL" dirty="0"/>
          </a:p>
          <a:p>
            <a:r>
              <a:rPr lang="nl-NL" dirty="0"/>
              <a:t>Notulen 14-11 té complex schema gebruikt</a:t>
            </a:r>
          </a:p>
          <a:p>
            <a:endParaRPr lang="nl-NL" dirty="0"/>
          </a:p>
          <a:p>
            <a:r>
              <a:rPr lang="nl-NL" dirty="0"/>
              <a:t>Indexatie onderbouwing Pens Fonds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763161-CEEF-A711-60A5-67F078A11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35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AEC1D-AA00-764F-9FBA-51F412EE5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A0610BD-C069-3D63-44BA-B69CF340F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7A7D0BF-7081-6F07-DE74-12F1B44F3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Opening in 3 delen</a:t>
            </a:r>
          </a:p>
          <a:p>
            <a:endParaRPr lang="nl-NL" dirty="0"/>
          </a:p>
          <a:p>
            <a:r>
              <a:rPr lang="nl-NL" dirty="0"/>
              <a:t>Notulen 14-11 té complex schema gebruikt</a:t>
            </a:r>
          </a:p>
          <a:p>
            <a:endParaRPr lang="nl-NL" dirty="0"/>
          </a:p>
          <a:p>
            <a:r>
              <a:rPr lang="nl-NL" dirty="0"/>
              <a:t>Indexatie onderbouwing Pens Fonds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763161-CEEF-A711-60A5-67F078A11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447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1D042-23FC-2D1D-A1BF-8C3DA368C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00408F9-80D9-69DF-490E-BACA8EFD1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3817356-C10E-4EDB-98C8-CE6666742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690C00-1110-2826-BBB4-A246E0F75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306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545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363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270F-1DFA-4D74-211F-72D36783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598E0A7-4203-EB53-ADF0-82C751A3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867DFA3-8CD5-DFA0-512A-0949149B9B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1400" dirty="0"/>
              <a:t>VOLLE AGENDA IN 3 DELEN</a:t>
            </a:r>
          </a:p>
          <a:p>
            <a:endParaRPr lang="nl-NL" sz="1400" dirty="0"/>
          </a:p>
          <a:p>
            <a:r>
              <a:rPr lang="nl-NL" sz="1400" dirty="0"/>
              <a:t>Standaard routines / pensioendossier tot op heden / vooruitblik &amp; Kennismaking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33DC0E-5141-0B25-E9ED-827DE1B6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03174-12EE-44EB-A950-206A69ED102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10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E011-6FED-4B94-92AC-E00FAEC4450F}" type="datetime1">
              <a:rPr lang="nl-NL" smtClean="0"/>
              <a:t>22-2-2026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ALV VvGR    08-10-2019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5501-7E7B-4E65-8E94-4CD98C1DD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09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11E2-6B41-48D5-8C02-F311612244E8}" type="datetime1">
              <a:rPr lang="nl-NL" smtClean="0"/>
              <a:t>22-2-2026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ALV VvGR    08-10-2019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5501-7E7B-4E65-8E94-4CD98C1DD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12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B3D9-BBD8-412F-AAA7-8848B14A8DDD}" type="datetime1">
              <a:rPr lang="nl-NL" smtClean="0"/>
              <a:t>22-2-2026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ALV VvGR    08-10-2019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5501-7E7B-4E65-8E94-4CD98C1DD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51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330E-5035-47FE-A728-CDB764BCD606}" type="datetime1">
              <a:rPr lang="nl-NL" smtClean="0"/>
              <a:t>22-2-2026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ALV VvGR    08-10-2019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5501-7E7B-4E65-8E94-4CD98C1DD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53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428A-F919-407F-9233-5CC0C0C6CB70}" type="datetime1">
              <a:rPr lang="nl-NL" smtClean="0"/>
              <a:t>22-2-2026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ALV VvGR    08-10-2019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5501-7E7B-4E65-8E94-4CD98C1DD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6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2A3C-05EF-4AB3-892B-4E0E9212BC86}" type="datetime1">
              <a:rPr lang="nl-NL" smtClean="0"/>
              <a:t>22-2-2026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ALV VvGR    08-10-2019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5501-7E7B-4E65-8E94-4CD98C1DD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66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9DB8-87AE-4847-8169-7E2123F2D19C}" type="datetime1">
              <a:rPr lang="nl-NL" smtClean="0"/>
              <a:t>22-2-2026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ALV VvGR    08-10-2019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5501-7E7B-4E65-8E94-4CD98C1DD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72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4E01-91A3-44E4-ACD2-447D033C64F6}" type="datetime1">
              <a:rPr lang="nl-NL" smtClean="0"/>
              <a:t>22-2-2026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ALV VvGR    08-10-2019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5501-7E7B-4E65-8E94-4CD98C1DD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513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7A72-D6FC-4FBE-B693-74E1A087F64E}" type="datetime1">
              <a:rPr lang="nl-NL" smtClean="0"/>
              <a:t>22-2-2026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ALV VvGR    08-10-2019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5501-7E7B-4E65-8E94-4CD98C1DD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71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7A77-4140-441E-85DE-AAEF88F881C7}" type="datetime1">
              <a:rPr lang="nl-NL" smtClean="0"/>
              <a:t>22-2-2026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ALV VvGR    08-10-2019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5501-7E7B-4E65-8E94-4CD98C1DD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50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0133-BDAD-4F83-A89E-8EB90C7F42CC}" type="datetime1">
              <a:rPr lang="nl-NL" smtClean="0"/>
              <a:t>22-2-2026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ALV VvGR    08-10-2019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5501-7E7B-4E65-8E94-4CD98C1DD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22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3B5C1-3339-4D96-A92E-DB444979EBD1}" type="datetime1">
              <a:rPr lang="nl-NL" smtClean="0"/>
              <a:t>22-2-2026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ALV VvGR    08-10-2019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75501-7E7B-4E65-8E94-4CD98C1DD2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29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wpixel.com/search/bubble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freesvg.org/beer-mug-1625267325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0097F99-70EA-4015-8029-A80CA77082BF}"/>
              </a:ext>
            </a:extLst>
          </p:cNvPr>
          <p:cNvSpPr txBox="1"/>
          <p:nvPr/>
        </p:nvSpPr>
        <p:spPr>
          <a:xfrm>
            <a:off x="899592" y="234888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i="1" dirty="0">
                <a:latin typeface="+mj-lt"/>
              </a:rPr>
              <a:t>Welkom</a:t>
            </a:r>
            <a:r>
              <a:rPr lang="nl-NL" sz="4000" i="1" dirty="0"/>
              <a:t> </a:t>
            </a:r>
          </a:p>
          <a:p>
            <a:pPr algn="ctr"/>
            <a:r>
              <a:rPr lang="nl-NL" sz="4000" i="1" dirty="0"/>
              <a:t>leden </a:t>
            </a:r>
            <a:r>
              <a:rPr lang="nl-NL" sz="4000" i="1" dirty="0">
                <a:solidFill>
                  <a:srgbClr val="FF0000"/>
                </a:solidFill>
              </a:rPr>
              <a:t>Vereniging van Gepensioneerden van Rockwool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F7FD9B-9790-46E6-8418-C142AEC0BF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8000" y="144000"/>
            <a:ext cx="7524000" cy="952633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F428DF-6EFE-4095-A419-A9C31E17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</p:txBody>
      </p:sp>
    </p:spTree>
    <p:extLst>
      <p:ext uri="{BB962C8B-B14F-4D97-AF65-F5344CB8AC3E}">
        <p14:creationId xmlns:p14="http://schemas.microsoft.com/office/powerpoint/2010/main" val="396586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035EA60-899C-5E4D-3E5D-1F28E6E2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14" y="1746107"/>
            <a:ext cx="8229600" cy="440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>
                <a:solidFill>
                  <a:schemeClr val="accent6"/>
                </a:solidFill>
              </a:rPr>
              <a:t>Complex &amp; Omvangrijk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Planning omvat 13 hoofdstukken en ruim 80 deeltrajecten.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Datakwaliteit, Kwantitatieve analyses, evenwichtigheidskader, financiële opzet, risicohouding, implementatieplan, communicatie.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540000" y="792000"/>
            <a:ext cx="7806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BR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Pensioen (dossier)</a:t>
            </a:r>
          </a:p>
        </p:txBody>
      </p:sp>
    </p:spTree>
    <p:extLst>
      <p:ext uri="{BB962C8B-B14F-4D97-AF65-F5344CB8AC3E}">
        <p14:creationId xmlns:p14="http://schemas.microsoft.com/office/powerpoint/2010/main" val="115746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035EA60-899C-5E4D-3E5D-1F28E6E2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45517"/>
            <a:ext cx="8229600" cy="440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>
                <a:solidFill>
                  <a:schemeClr val="accent6"/>
                </a:solidFill>
              </a:rPr>
              <a:t>Financiële Analyse !!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ALM ( Asset </a:t>
            </a:r>
            <a:r>
              <a:rPr lang="nl-NL" sz="2800" dirty="0" err="1"/>
              <a:t>Liability</a:t>
            </a:r>
            <a:r>
              <a:rPr lang="nl-NL" sz="2800" dirty="0"/>
              <a:t> Management ) door AAA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Financiële risico’s op langere termijn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Beleggingsmix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Evenwichtigheid bewaken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Compliance DNB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540000" y="792000"/>
            <a:ext cx="7806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BR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Pensioen (dossier)</a:t>
            </a:r>
          </a:p>
        </p:txBody>
      </p:sp>
    </p:spTree>
    <p:extLst>
      <p:ext uri="{BB962C8B-B14F-4D97-AF65-F5344CB8AC3E}">
        <p14:creationId xmlns:p14="http://schemas.microsoft.com/office/powerpoint/2010/main" val="333415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06748" cy="9526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035EA60-899C-5E4D-3E5D-1F28E6E2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60" y="1745517"/>
            <a:ext cx="8229600" cy="440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>
                <a:solidFill>
                  <a:schemeClr val="accent6"/>
                </a:solidFill>
              </a:rPr>
              <a:t>Financiële Analyse !! </a:t>
            </a:r>
          </a:p>
          <a:p>
            <a:pPr marL="0" indent="0">
              <a:buNone/>
            </a:pPr>
            <a:r>
              <a:rPr lang="nl-NL" sz="2800" dirty="0"/>
              <a:t>Belangrijke vragen daarbij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Ontwikkelingen financiële markten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 err="1"/>
              <a:t>Lifecycle</a:t>
            </a:r>
            <a:r>
              <a:rPr lang="nl-NL" sz="2800" dirty="0"/>
              <a:t> beleggen </a:t>
            </a:r>
            <a:r>
              <a:rPr lang="nl-NL" sz="2800" dirty="0" err="1"/>
              <a:t>obv</a:t>
            </a:r>
            <a:r>
              <a:rPr lang="nl-NL" sz="2800" dirty="0"/>
              <a:t> Risicopreferentie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Voorsorteren op zelfstandigheid.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540000" y="792000"/>
            <a:ext cx="7806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BR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Pensioen (dossier)</a:t>
            </a:r>
          </a:p>
        </p:txBody>
      </p:sp>
    </p:spTree>
    <p:extLst>
      <p:ext uri="{BB962C8B-B14F-4D97-AF65-F5344CB8AC3E}">
        <p14:creationId xmlns:p14="http://schemas.microsoft.com/office/powerpoint/2010/main" val="162848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35EA60-899C-5E4D-3E5D-1F28E6E2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4638"/>
            <a:ext cx="8244000" cy="1143000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728000"/>
            <a:ext cx="8229600" cy="440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>
                <a:solidFill>
                  <a:schemeClr val="accent6"/>
                </a:solidFill>
              </a:rPr>
              <a:t> 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40067A-D4D3-FDC9-4085-35A967718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" y="1139568"/>
            <a:ext cx="8849678" cy="531161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8000" y="108000"/>
            <a:ext cx="7524000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3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35EA60-899C-5E4D-3E5D-1F28E6E2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74638"/>
            <a:ext cx="8244000" cy="1143000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728000"/>
            <a:ext cx="8229600" cy="440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>
                <a:solidFill>
                  <a:schemeClr val="accent6"/>
                </a:solidFill>
              </a:rPr>
              <a:t> 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pic>
        <p:nvPicPr>
          <p:cNvPr id="10" name="Afbeelding 9" descr="Afbeelding met tekst, schermopname, Lettertype, lijn&#10;&#10;Door AI gegenereerde inhoud is mogelijk onjuist.">
            <a:extLst>
              <a:ext uri="{FF2B5EF4-FFF2-40B4-BE49-F238E27FC236}">
                <a16:creationId xmlns:a16="http://schemas.microsoft.com/office/drawing/2014/main" id="{1F033583-219A-ABC3-C3C2-F742CC00A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66" y="1062000"/>
            <a:ext cx="7305934" cy="56785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8000" y="108000"/>
            <a:ext cx="7524000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6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035EA60-899C-5E4D-3E5D-1F28E6E2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728000"/>
            <a:ext cx="8229600" cy="440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>
                <a:solidFill>
                  <a:schemeClr val="accent6"/>
                </a:solidFill>
              </a:rPr>
              <a:t> Conclusie 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Complex en ingewikkeld dossier waaraan onder de “motorkap “ hard aan wordt gewerkt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Liggen op schema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Vooruitzichten zijn hoopvol (?)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87960" cy="412157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540000" y="792000"/>
            <a:ext cx="7806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BR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Pensioen (dossier)</a:t>
            </a:r>
          </a:p>
        </p:txBody>
      </p:sp>
    </p:spTree>
    <p:extLst>
      <p:ext uri="{BB962C8B-B14F-4D97-AF65-F5344CB8AC3E}">
        <p14:creationId xmlns:p14="http://schemas.microsoft.com/office/powerpoint/2010/main" val="203495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035EA60-899C-5E4D-3E5D-1F28E6E2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07521"/>
            <a:ext cx="8229600" cy="440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>
                <a:solidFill>
                  <a:schemeClr val="accent6"/>
                </a:solidFill>
              </a:rPr>
              <a:t>De Kracht van Senioren 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nl-NL" sz="2800" dirty="0"/>
              <a:t>- 100 Lid verenigingen met 150.000 leden</a:t>
            </a:r>
          </a:p>
          <a:p>
            <a:pPr marL="0" indent="0">
              <a:buNone/>
            </a:pPr>
            <a:r>
              <a:rPr lang="nl-NL" sz="2800" dirty="0"/>
              <a:t>- Namens Seniorencoalitie ( ANBO-PCOB, KBO,  </a:t>
            </a:r>
          </a:p>
          <a:p>
            <a:pPr marL="0" indent="0">
              <a:buNone/>
            </a:pPr>
            <a:r>
              <a:rPr lang="nl-NL" sz="2800" dirty="0"/>
              <a:t>  NOOM, SOM-NL) woordvoerder op gebied van 	Pensioenen</a:t>
            </a:r>
          </a:p>
          <a:p>
            <a:pPr marL="0" indent="0">
              <a:buNone/>
            </a:pPr>
            <a:r>
              <a:rPr lang="nl-NL" sz="2800" dirty="0"/>
              <a:t>	Koopkracht</a:t>
            </a:r>
          </a:p>
          <a:p>
            <a:pPr marL="0" indent="0">
              <a:buNone/>
            </a:pPr>
            <a:r>
              <a:rPr lang="nl-NL" sz="2800" dirty="0"/>
              <a:t>	Inkomen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540000" y="792000"/>
            <a:ext cx="7806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BR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Koepel Gepensioneerden</a:t>
            </a:r>
          </a:p>
        </p:txBody>
      </p:sp>
    </p:spTree>
    <p:extLst>
      <p:ext uri="{BB962C8B-B14F-4D97-AF65-F5344CB8AC3E}">
        <p14:creationId xmlns:p14="http://schemas.microsoft.com/office/powerpoint/2010/main" val="206783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035EA60-899C-5E4D-3E5D-1F28E6E2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72" y="1724968"/>
            <a:ext cx="8229600" cy="44089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3800" i="1" dirty="0">
                <a:solidFill>
                  <a:schemeClr val="accent6"/>
                </a:solidFill>
              </a:rPr>
              <a:t>De Kracht van Senioren</a:t>
            </a:r>
          </a:p>
          <a:p>
            <a:pPr>
              <a:buFont typeface="Calibri" panose="020F0502020204030204" pitchFamily="34" charset="0"/>
              <a:buChar char="₋"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ingeslagen weg naar verdere </a:t>
            </a:r>
            <a:r>
              <a:rPr lang="nl-NL" sz="3000" dirty="0">
                <a:solidFill>
                  <a:prstClr val="black"/>
                </a:solidFill>
                <a:latin typeface="Calibri"/>
              </a:rPr>
              <a:t>p</a:t>
            </a:r>
            <a:r>
              <a:rPr kumimoji="0" lang="nl-NL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rofessionalisering</a:t>
            </a: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Actoren in pensioenland : 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kabinet,</a:t>
            </a: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parlement,</a:t>
            </a: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Sociale Zaken</a:t>
            </a: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Pensioenfederatie, verzekeraars, DNB, AFM, Ombudsman Pensioenen, fondsbestuurders.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Voor 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 Kennisbank, opleidingen, voorlichting.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 Helpdesk functie.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 Monitoren, inspelen landelijke ontwikkelingen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 Persberichten. </a:t>
            </a:r>
            <a:b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 Spin-off voor leden &amp; gepensioneerden. </a:t>
            </a:r>
          </a:p>
          <a:p>
            <a:pPr marL="0" indent="0">
              <a:buNone/>
            </a:pPr>
            <a:endParaRPr lang="nl-NL" sz="3000" dirty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540000" y="792000"/>
            <a:ext cx="7806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BR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Koepel Gepensioneerden</a:t>
            </a:r>
          </a:p>
        </p:txBody>
      </p:sp>
    </p:spTree>
    <p:extLst>
      <p:ext uri="{BB962C8B-B14F-4D97-AF65-F5344CB8AC3E}">
        <p14:creationId xmlns:p14="http://schemas.microsoft.com/office/powerpoint/2010/main" val="371586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6246"/>
            <a:ext cx="7524000" cy="9526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035EA60-899C-5E4D-3E5D-1F28E6E2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45517"/>
            <a:ext cx="8229600" cy="440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>
                <a:solidFill>
                  <a:schemeClr val="accent6"/>
                </a:solidFill>
              </a:rPr>
              <a:t>De Kracht van Senioren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Speerpunten richting Kabinet: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Blijf van de AOW af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Koopkracht &amp;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Risikohouding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Zeggenschap gepensioneerden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 DNB als toezichthouder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540000" y="792000"/>
            <a:ext cx="7806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BR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Koepel Gepensioneerden</a:t>
            </a:r>
          </a:p>
        </p:txBody>
      </p:sp>
    </p:spTree>
    <p:extLst>
      <p:ext uri="{BB962C8B-B14F-4D97-AF65-F5344CB8AC3E}">
        <p14:creationId xmlns:p14="http://schemas.microsoft.com/office/powerpoint/2010/main" val="650960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57527" y="39144"/>
            <a:ext cx="7200973" cy="122961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035EA60-899C-5E4D-3E5D-1F28E6E2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91" y="1746107"/>
            <a:ext cx="8229600" cy="440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>
                <a:solidFill>
                  <a:schemeClr val="accent6"/>
                </a:solidFill>
              </a:rPr>
              <a:t>De Kracht van Senioren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Pensioen Landelijk: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VvG’s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 motie Palland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Transitie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Wtp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monitoren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opkoopkracht blijven uitdragen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Voorlichting, introductiedagen, persberichten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Overleg &amp; Netwerken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540000" y="792000"/>
            <a:ext cx="7806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BR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Koepel Gepensioneerden</a:t>
            </a:r>
          </a:p>
        </p:txBody>
      </p:sp>
    </p:spTree>
    <p:extLst>
      <p:ext uri="{BB962C8B-B14F-4D97-AF65-F5344CB8AC3E}">
        <p14:creationId xmlns:p14="http://schemas.microsoft.com/office/powerpoint/2010/main" val="301578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7B7FA-9A5B-2B94-BD13-5E99E9D25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772387C-5102-1411-CC3F-CBB46BBD9B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604EAE7-B57C-6803-A1A4-2B78AA8D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B621C3-FBD2-64CA-B211-17D1997BC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014D7A0-ACB1-2828-AFE4-CF10D7F4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365925"/>
            <a:ext cx="2887960" cy="355551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ALV VvGR   24-02-2026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51A3CF3-3EA1-EACD-56CC-FBB587902353}"/>
              </a:ext>
            </a:extLst>
          </p:cNvPr>
          <p:cNvSpPr txBox="1"/>
          <p:nvPr/>
        </p:nvSpPr>
        <p:spPr>
          <a:xfrm>
            <a:off x="1157527" y="866551"/>
            <a:ext cx="7302905" cy="5513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pt-BR" sz="3200" b="1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A G E N D A  24-02-2026</a:t>
            </a:r>
            <a:endParaRPr lang="pt-BR" sz="2400" b="1" i="0" u="none" strike="noStrik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Opening &amp; Notulen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 ALV 				GJD</a:t>
            </a:r>
            <a:b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2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Ledenbestand, financieel, kascontrole		</a:t>
            </a:r>
            <a:r>
              <a:rPr lang="nl-NL" sz="2400" i="0" u="none" strike="noStrike" dirty="0" err="1">
                <a:solidFill>
                  <a:srgbClr val="000000"/>
                </a:solidFill>
                <a:latin typeface="Calibri" panose="020F0502020204030204" pitchFamily="34" charset="0"/>
              </a:rPr>
              <a:t>CoB</a:t>
            </a:r>
            <a:endParaRPr lang="nl-NL" sz="2400" i="0" u="none" strike="noStrik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Status aanpassing Visie, Huishoudelijk Regl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ement</a:t>
            </a:r>
            <a:r>
              <a:rPr lang="nl-NL" sz="2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nl-NL" sz="2400" i="0" u="none" strike="noStrike" dirty="0" err="1">
                <a:solidFill>
                  <a:srgbClr val="000000"/>
                </a:solidFill>
                <a:latin typeface="Calibri" panose="020F0502020204030204" pitchFamily="34" charset="0"/>
              </a:rPr>
              <a:t>JHo</a:t>
            </a:r>
            <a:br>
              <a:rPr lang="nl-NL" sz="2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2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Pensioendossier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 actueel </a:t>
            </a:r>
            <a:r>
              <a:rPr lang="nl-NL" sz="2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VvGR			GJD</a:t>
            </a:r>
          </a:p>
          <a:p>
            <a:pPr>
              <a:lnSpc>
                <a:spcPct val="150000"/>
              </a:lnSpc>
            </a:pPr>
            <a:r>
              <a:rPr lang="nl-NL" sz="2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De Rol van de Koepel Gepensioneerden		GJD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Case stichting Pensioen behoud			GJD</a:t>
            </a:r>
          </a:p>
          <a:p>
            <a:pPr>
              <a:lnSpc>
                <a:spcPct val="150000"/>
              </a:lnSpc>
            </a:pPr>
            <a:r>
              <a:rPr lang="nl-NL" sz="2400" i="1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Pauze. </a:t>
            </a:r>
            <a:br>
              <a:rPr lang="nl-NL" sz="2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2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Voortgang pensioendossier door Frank </a:t>
            </a:r>
            <a:r>
              <a:rPr lang="nl-NL" sz="2400" i="0" u="none" strike="noStrike" dirty="0" err="1">
                <a:solidFill>
                  <a:srgbClr val="000000"/>
                </a:solidFill>
                <a:latin typeface="Calibri" panose="020F0502020204030204" pitchFamily="34" charset="0"/>
              </a:rPr>
              <a:t>Reuling</a:t>
            </a:r>
            <a:r>
              <a:rPr lang="nl-NL" sz="2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	</a:t>
            </a:r>
            <a:r>
              <a:rPr lang="nl-NL" sz="2400" i="0" u="none" strike="noStrike" dirty="0" err="1">
                <a:solidFill>
                  <a:srgbClr val="000000"/>
                </a:solidFill>
                <a:latin typeface="Calibri" panose="020F0502020204030204" pitchFamily="34" charset="0"/>
              </a:rPr>
              <a:t>FRe</a:t>
            </a:r>
            <a:br>
              <a:rPr lang="nl-NL" sz="2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NL" sz="2400" i="0" u="none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Rondvraag, afsluiting en borrel 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 			GJD</a:t>
            </a:r>
            <a:endParaRPr lang="nl-NL" sz="2400" b="0" i="0" u="none" strike="noStrik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5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035EA60-899C-5E4D-3E5D-1F28E6E2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45517"/>
            <a:ext cx="8229600" cy="440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>
                <a:solidFill>
                  <a:schemeClr val="accent6"/>
                </a:solidFill>
              </a:rPr>
              <a:t>De Kracht van Senioren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Koopkracht Focus: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Koppeling AOW aan wettelijk minimum loon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Ziektekosten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Fiscale maatregelen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540000" y="792000"/>
            <a:ext cx="7806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BR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Koepel Gepensioneerden</a:t>
            </a:r>
          </a:p>
        </p:txBody>
      </p:sp>
    </p:spTree>
    <p:extLst>
      <p:ext uri="{BB962C8B-B14F-4D97-AF65-F5344CB8AC3E}">
        <p14:creationId xmlns:p14="http://schemas.microsoft.com/office/powerpoint/2010/main" val="3199616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035EA60-899C-5E4D-3E5D-1F28E6E2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62" y="1745517"/>
            <a:ext cx="8229600" cy="440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>
                <a:solidFill>
                  <a:schemeClr val="accent6"/>
                </a:solidFill>
              </a:rPr>
              <a:t>De Kracht van Senioren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Concreet voor ons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Kennis &amp; Netwerken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Advies in kader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Hoorrecht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Pos. Paper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Indexatie 7% per 01-01-2024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Wtp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540000" y="792000"/>
            <a:ext cx="7806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BR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Koepel Gepensioneerden</a:t>
            </a:r>
          </a:p>
        </p:txBody>
      </p:sp>
    </p:spTree>
    <p:extLst>
      <p:ext uri="{BB962C8B-B14F-4D97-AF65-F5344CB8AC3E}">
        <p14:creationId xmlns:p14="http://schemas.microsoft.com/office/powerpoint/2010/main" val="2384258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417638"/>
            <a:ext cx="7869600" cy="4719313"/>
          </a:xfrm>
        </p:spPr>
        <p:txBody>
          <a:bodyPr>
            <a:normAutofit/>
          </a:bodyPr>
          <a:lstStyle/>
          <a:p>
            <a:pPr marL="0" indent="0">
              <a:spcAft>
                <a:spcPts val="200"/>
              </a:spcAft>
              <a:buNone/>
            </a:pPr>
            <a:r>
              <a:rPr lang="nl-NL" sz="2400" i="1" dirty="0">
                <a:solidFill>
                  <a:schemeClr val="accent6"/>
                </a:solidFill>
              </a:rPr>
              <a:t>Wie: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Opgericht in 2010, een fusie van meerdere “activistisch” georiënteerde stichtingen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Onbezoldigde vrijwilligers, autoriteiten op pensioen en juridische vlak.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nl-NL" sz="2400" i="1" dirty="0">
                <a:solidFill>
                  <a:schemeClr val="accent6"/>
                </a:solidFill>
              </a:rPr>
              <a:t>Doel: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Behoud van minimaal nominaal pensioen.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Focus op indexatie – ook achterstallige.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Risico toekomstig “variabel” pensioen voorkomen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i="1" dirty="0">
                <a:solidFill>
                  <a:schemeClr val="accent6"/>
                </a:solidFill>
              </a:rPr>
              <a:t>Hoe:</a:t>
            </a:r>
            <a:endParaRPr lang="nl-NL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Publicaties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Druk op de politiek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Alt. Beleidsvoorstellen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(Desnoods) Collectieve juridische actie.</a:t>
            </a:r>
            <a:endParaRPr lang="nl-NL" sz="200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792000" y="936000"/>
            <a:ext cx="7658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Case Stichting Pensioen Behoud</a:t>
            </a:r>
          </a:p>
        </p:txBody>
      </p:sp>
    </p:spTree>
    <p:extLst>
      <p:ext uri="{BB962C8B-B14F-4D97-AF65-F5344CB8AC3E}">
        <p14:creationId xmlns:p14="http://schemas.microsoft.com/office/powerpoint/2010/main" val="2148726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417638"/>
            <a:ext cx="7869600" cy="5065299"/>
          </a:xfrm>
        </p:spPr>
        <p:txBody>
          <a:bodyPr>
            <a:normAutofit/>
          </a:bodyPr>
          <a:lstStyle/>
          <a:p>
            <a:pPr marL="0" indent="0">
              <a:spcAft>
                <a:spcPts val="200"/>
              </a:spcAft>
              <a:buNone/>
            </a:pPr>
            <a:r>
              <a:rPr lang="nl-NL" sz="2400" i="1" dirty="0">
                <a:solidFill>
                  <a:schemeClr val="accent6"/>
                </a:solidFill>
              </a:rPr>
              <a:t>De Case: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Gemiste indexatie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cq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indexatie achterstand bij invaren.</a:t>
            </a:r>
          </a:p>
          <a:p>
            <a:pPr>
              <a:spcBef>
                <a:spcPts val="0"/>
              </a:spcBef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Afstand oude rechten</a:t>
            </a:r>
          </a:p>
          <a:p>
            <a:pPr>
              <a:spcBef>
                <a:spcPts val="0"/>
              </a:spcBef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Geen recht op inhaalindexatie</a:t>
            </a:r>
          </a:p>
          <a:p>
            <a:pPr>
              <a:spcBef>
                <a:spcPts val="0"/>
              </a:spcBef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Geen compensatie </a:t>
            </a:r>
          </a:p>
          <a:p>
            <a:pPr>
              <a:spcBef>
                <a:spcPts val="0"/>
              </a:spcBef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Geen individueel bezwaar hier tegen.</a:t>
            </a:r>
            <a:endParaRPr lang="nl-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sz="2400" i="1" dirty="0">
                <a:solidFill>
                  <a:schemeClr val="accent6"/>
                </a:solidFill>
              </a:rPr>
              <a:t>De oplossing??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Protesteer hiertegen bij je 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pensioenfonds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middels een zgn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Stuitingsbrief.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Bescherm je rechten en behoudt mogelijke 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aanspraak op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schadever-goeding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voor gemiste</a:t>
            </a:r>
            <a:r>
              <a:rPr lang="nl-NL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indexatie.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Overweging:  Voor eenmalig Euro 18,50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Persoonlijke Stuitingsbrief, aangetekend en eventueel in vervolg daarop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Starten procedure tegen pensioenfonds en werkgevers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Doen de onderhandelingen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792000" y="936000"/>
            <a:ext cx="7658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Case Stichting Pensioen Behoud</a:t>
            </a:r>
          </a:p>
        </p:txBody>
      </p:sp>
    </p:spTree>
    <p:extLst>
      <p:ext uri="{BB962C8B-B14F-4D97-AF65-F5344CB8AC3E}">
        <p14:creationId xmlns:p14="http://schemas.microsoft.com/office/powerpoint/2010/main" val="2316171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417639"/>
            <a:ext cx="7869600" cy="2659434"/>
          </a:xfrm>
        </p:spPr>
        <p:txBody>
          <a:bodyPr>
            <a:normAutofit/>
          </a:bodyPr>
          <a:lstStyle/>
          <a:p>
            <a:pPr marL="0" indent="0">
              <a:spcAft>
                <a:spcPts val="200"/>
              </a:spcAft>
              <a:buNone/>
            </a:pPr>
            <a:r>
              <a:rPr lang="nl-NL" sz="2400" i="1" dirty="0">
                <a:solidFill>
                  <a:schemeClr val="accent6"/>
                </a:solidFill>
              </a:rPr>
              <a:t>De Case: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Bedenk: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Persoonlijke keuze op individuele basis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Indexatie is voorwaardelijk gedefinieerd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www.stichtingpensioenbehoud.nl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792000" y="936000"/>
            <a:ext cx="7658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Case Stichting Pensioen Behoud</a:t>
            </a:r>
          </a:p>
        </p:txBody>
      </p:sp>
    </p:spTree>
    <p:extLst>
      <p:ext uri="{BB962C8B-B14F-4D97-AF65-F5344CB8AC3E}">
        <p14:creationId xmlns:p14="http://schemas.microsoft.com/office/powerpoint/2010/main" val="2704194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828000" y="1606052"/>
            <a:ext cx="76582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7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PAUZE</a:t>
            </a:r>
          </a:p>
        </p:txBody>
      </p:sp>
      <p:pic>
        <p:nvPicPr>
          <p:cNvPr id="13" name="Afbeelding 12" descr="Afbeelding met sinaasappel&#10;&#10;Door AI gegenereerde inhoud is mogelijk onjuist.">
            <a:extLst>
              <a:ext uri="{FF2B5EF4-FFF2-40B4-BE49-F238E27FC236}">
                <a16:creationId xmlns:a16="http://schemas.microsoft.com/office/drawing/2014/main" id="{230F2EAA-A4BE-CC08-E026-5DDBAE6F8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27984" y="3095869"/>
            <a:ext cx="1904762" cy="1904762"/>
          </a:xfrm>
          <a:prstGeom prst="rect">
            <a:avLst/>
          </a:prstGeom>
        </p:spPr>
      </p:pic>
      <p:pic>
        <p:nvPicPr>
          <p:cNvPr id="15" name="Afbeelding 14" descr="Twee kopjes koffie op een houten tafel">
            <a:extLst>
              <a:ext uri="{FF2B5EF4-FFF2-40B4-BE49-F238E27FC236}">
                <a16:creationId xmlns:a16="http://schemas.microsoft.com/office/drawing/2014/main" id="{F75182D0-A03F-84D1-4357-36795A1F45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54" y="3016387"/>
            <a:ext cx="3096344" cy="2063726"/>
          </a:xfrm>
          <a:prstGeom prst="rect">
            <a:avLst/>
          </a:prstGeom>
        </p:spPr>
      </p:pic>
      <p:pic>
        <p:nvPicPr>
          <p:cNvPr id="20" name="Afbeelding 19" descr="Afbeelding met drinken, Alcoholische drank, bierglas, Weizenbier&#10;&#10;Door AI gegenereerde inhoud is mogelijk onjuist.">
            <a:extLst>
              <a:ext uri="{FF2B5EF4-FFF2-40B4-BE49-F238E27FC236}">
                <a16:creationId xmlns:a16="http://schemas.microsoft.com/office/drawing/2014/main" id="{090F15CA-DEFB-CC86-15DE-F646E996A6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701719" y="3016387"/>
            <a:ext cx="1401100" cy="18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9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F2A360B-6C6A-47B7-A97B-64FEA50908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91CC407-EABE-4ECF-9FD8-0F6D5874F70E}"/>
              </a:ext>
            </a:extLst>
          </p:cNvPr>
          <p:cNvSpPr txBox="1"/>
          <p:nvPr/>
        </p:nvSpPr>
        <p:spPr>
          <a:xfrm>
            <a:off x="1088702" y="1124744"/>
            <a:ext cx="7269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Ledenbestand, Financiële stand van zaken, contributie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A77EF76-86AD-4A66-91F9-32320129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959968" cy="34014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ALV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VvGR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24-02-2026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87B6AF4-52B4-4441-19BA-6966EC6E2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66089"/>
              </p:ext>
            </p:extLst>
          </p:nvPr>
        </p:nvGraphicFramePr>
        <p:xfrm>
          <a:off x="886190" y="1683288"/>
          <a:ext cx="7269798" cy="4147014"/>
        </p:xfrm>
        <a:graphic>
          <a:graphicData uri="http://schemas.openxmlformats.org/drawingml/2006/table">
            <a:tbl>
              <a:tblPr/>
              <a:tblGrid>
                <a:gridCol w="2980038">
                  <a:extLst>
                    <a:ext uri="{9D8B030D-6E8A-4147-A177-3AD203B41FA5}">
                      <a16:colId xmlns:a16="http://schemas.microsoft.com/office/drawing/2014/main" val="3284794231"/>
                    </a:ext>
                  </a:extLst>
                </a:gridCol>
                <a:gridCol w="1591047">
                  <a:extLst>
                    <a:ext uri="{9D8B030D-6E8A-4147-A177-3AD203B41FA5}">
                      <a16:colId xmlns:a16="http://schemas.microsoft.com/office/drawing/2014/main" val="2254396586"/>
                    </a:ext>
                  </a:extLst>
                </a:gridCol>
                <a:gridCol w="77192">
                  <a:extLst>
                    <a:ext uri="{9D8B030D-6E8A-4147-A177-3AD203B41FA5}">
                      <a16:colId xmlns:a16="http://schemas.microsoft.com/office/drawing/2014/main" val="3712199851"/>
                    </a:ext>
                  </a:extLst>
                </a:gridCol>
                <a:gridCol w="1600210">
                  <a:extLst>
                    <a:ext uri="{9D8B030D-6E8A-4147-A177-3AD203B41FA5}">
                      <a16:colId xmlns:a16="http://schemas.microsoft.com/office/drawing/2014/main" val="812357784"/>
                    </a:ext>
                  </a:extLst>
                </a:gridCol>
                <a:gridCol w="1021311">
                  <a:extLst>
                    <a:ext uri="{9D8B030D-6E8A-4147-A177-3AD203B41FA5}">
                      <a16:colId xmlns:a16="http://schemas.microsoft.com/office/drawing/2014/main" val="1997744408"/>
                    </a:ext>
                  </a:extLst>
                </a:gridCol>
              </a:tblGrid>
              <a:tr h="783410"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Ledenbestand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8688"/>
                  </a:ext>
                </a:extLst>
              </a:tr>
              <a:tr h="458246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1-1-2019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31-12-2019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65309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1-1-2020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31-12-2020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23468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1-1-2021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5-10-2021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435119"/>
                  </a:ext>
                </a:extLst>
              </a:tr>
              <a:tr h="4333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1-1-2022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29-03-2022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111 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42807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1-1-2023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25-04-2023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768352"/>
                  </a:ext>
                </a:extLst>
              </a:tr>
              <a:tr h="44989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1-1-2024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30-09-2024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481831"/>
                  </a:ext>
                </a:extLst>
              </a:tr>
              <a:tr h="425467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1-1-2025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31-12-2025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404516"/>
                  </a:ext>
                </a:extLst>
              </a:tr>
              <a:tr h="300518">
                <a:tc>
                  <a:txBody>
                    <a:bodyPr/>
                    <a:lstStyle/>
                    <a:p>
                      <a:pPr algn="ctr" fontAlgn="b"/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04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61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05DA9-D6DE-9F2C-7C42-B86189718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5A9FC48-E7D8-0F8C-E93D-B4468CD426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D234BA5-ABD3-16A0-3644-C448C67F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325D6D-96DA-98B9-9F58-05CC4DB12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6E4416E-573B-E3C8-EFA5-32187440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63337"/>
            <a:ext cx="2887960" cy="24005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 </a:t>
            </a:r>
          </a:p>
          <a:p>
            <a:endParaRPr lang="nl-NL" dirty="0"/>
          </a:p>
          <a:p>
            <a:r>
              <a:rPr lang="nl-NL" dirty="0"/>
              <a:t>6</a:t>
            </a:r>
          </a:p>
        </p:txBody>
      </p:sp>
      <p:pic>
        <p:nvPicPr>
          <p:cNvPr id="9" name="Afbeelding 8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D13B842F-18BB-77D5-23D3-8F69AEC5D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0" y="991782"/>
            <a:ext cx="7352919" cy="541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4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05DA9-D6DE-9F2C-7C42-B86189718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5A9FC48-E7D8-0F8C-E93D-B4468CD426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D234BA5-ABD3-16A0-3644-C448C67F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325D6D-96DA-98B9-9F58-05CC4DB12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6E4416E-573B-E3C8-EFA5-32187440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525344"/>
            <a:ext cx="2887960" cy="196132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5D63D4E7-1D9A-B664-55C8-1FFABC2C5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0" y="1174655"/>
            <a:ext cx="8808660" cy="498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6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05DA9-D6DE-9F2C-7C42-B86189718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D234BA5-ABD3-16A0-3644-C448C67F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325D6D-96DA-98B9-9F58-05CC4DB12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6E4416E-573B-E3C8-EFA5-32187440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8020" y="6551721"/>
            <a:ext cx="2887960" cy="198279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5A9FC48-E7D8-0F8C-E93D-B4468CD426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pic>
        <p:nvPicPr>
          <p:cNvPr id="7" name="Afbeelding 6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9330B570-06C4-9BAC-4B6B-8AE28CC006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0" y="0"/>
            <a:ext cx="784098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0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B7ECF-8919-0D95-C61A-FDB0DA93A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D0DFF63-72EF-18B3-79B6-004669DC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A172DF3-6D86-4C7D-08CF-79778C1D1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    </a:t>
            </a:r>
            <a:endParaRPr lang="nl-NL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nl-NL" i="1" dirty="0">
              <a:solidFill>
                <a:schemeClr val="accent6"/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96987D-E49E-D7BB-B571-F237A16B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53336"/>
            <a:ext cx="2887960" cy="26814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ALV VvGR   24-02-2026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CF5EDEE-E56E-A85C-C518-7F4BBBD01EDB}"/>
              </a:ext>
            </a:extLst>
          </p:cNvPr>
          <p:cNvSpPr txBox="1"/>
          <p:nvPr/>
        </p:nvSpPr>
        <p:spPr>
          <a:xfrm>
            <a:off x="879839" y="791705"/>
            <a:ext cx="78069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8" name="Afbeelding 7" descr="Afbeelding met tekst, document, brief, diagram&#10;&#10;Door AI gegenereerde inhoud is mogelijk onjuist.">
            <a:extLst>
              <a:ext uri="{FF2B5EF4-FFF2-40B4-BE49-F238E27FC236}">
                <a16:creationId xmlns:a16="http://schemas.microsoft.com/office/drawing/2014/main" id="{B2CC2870-0E88-C2B9-0141-9DD01D5BF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87" y="108000"/>
            <a:ext cx="5806440" cy="67779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8313814-1C39-A6BF-B644-62BFF2E5871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035EA60-899C-5E4D-3E5D-1F28E6E2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10046"/>
            <a:ext cx="8229600" cy="440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>
                <a:solidFill>
                  <a:schemeClr val="accent6"/>
                </a:solidFill>
              </a:rPr>
              <a:t>Kabinetsplannen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Zware &amp; ambitieuze Sociale paragraaf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Aftrek bijzondere Zorgkosten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Verkorten WW naar 1 jaar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Verhogen AOW leeftijd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Verhogen eigen zorgrisico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800" dirty="0"/>
              <a:t>H Vijlbrief D66 pensioenminister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540000" y="792000"/>
            <a:ext cx="7806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BR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Pensioen (dossier)</a:t>
            </a:r>
          </a:p>
        </p:txBody>
      </p:sp>
    </p:spTree>
    <p:extLst>
      <p:ext uri="{BB962C8B-B14F-4D97-AF65-F5344CB8AC3E}">
        <p14:creationId xmlns:p14="http://schemas.microsoft.com/office/powerpoint/2010/main" val="3901421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35865-87C6-F194-CFCE-25188EDF1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4887B02-684C-F1FD-C0FC-89205483D6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8000" y="108000"/>
            <a:ext cx="7524000" cy="95263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035EA60-899C-5E4D-3E5D-1F28E6E2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66128D-E4F9-C616-4B86-3416F3F3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64" y="1909301"/>
            <a:ext cx="8229600" cy="44089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i="1" dirty="0" err="1">
                <a:solidFill>
                  <a:schemeClr val="accent6"/>
                </a:solidFill>
              </a:rPr>
              <a:t>Recap</a:t>
            </a:r>
            <a:r>
              <a:rPr lang="nl-NL" i="1" dirty="0">
                <a:solidFill>
                  <a:schemeClr val="accent6"/>
                </a:solidFill>
              </a:rPr>
              <a:t> en Planning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000" dirty="0"/>
              <a:t>Overstap per 01-07-2027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000" dirty="0"/>
              <a:t>Transitieplan per 01-07-2026 naar DNB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000" dirty="0" err="1"/>
              <a:t>Position</a:t>
            </a:r>
            <a:r>
              <a:rPr lang="nl-NL" sz="3000" dirty="0"/>
              <a:t> Paper </a:t>
            </a:r>
            <a:r>
              <a:rPr lang="nl-NL" sz="3000" dirty="0" err="1"/>
              <a:t>VvGR</a:t>
            </a:r>
            <a:r>
              <a:rPr lang="nl-NL" sz="3000" dirty="0"/>
              <a:t> aan Soc. Partners</a:t>
            </a:r>
            <a:br>
              <a:rPr lang="nl-NL" sz="3000" dirty="0"/>
            </a:br>
            <a:r>
              <a:rPr lang="nl-NL" sz="3000" dirty="0"/>
              <a:t>( indexatie, koopkracht, compensatie depot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000" dirty="0"/>
              <a:t>Dominantere Rol VO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000" dirty="0"/>
              <a:t>Sleutelfunctie houders, VC, DNB, AFM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000" dirty="0"/>
              <a:t>Rol AZL als uitvoerder</a:t>
            </a:r>
            <a:br>
              <a:rPr lang="nl-NL" sz="3000" dirty="0"/>
            </a:br>
            <a:endParaRPr lang="nl-NL" sz="3000" dirty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7CA450-C7B6-4D92-4758-DD08155B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840" y="6482937"/>
            <a:ext cx="2887960" cy="238540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ALV </a:t>
            </a:r>
            <a:r>
              <a:rPr lang="nl-NL" dirty="0" err="1"/>
              <a:t>VvGR</a:t>
            </a:r>
            <a:r>
              <a:rPr lang="nl-NL" dirty="0"/>
              <a:t>   24-02-2026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9906AC-51CF-0915-DACA-27E584F5BB4C}"/>
              </a:ext>
            </a:extLst>
          </p:cNvPr>
          <p:cNvSpPr txBox="1"/>
          <p:nvPr/>
        </p:nvSpPr>
        <p:spPr>
          <a:xfrm>
            <a:off x="540000" y="792000"/>
            <a:ext cx="7806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nl-NL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pt-BR" sz="32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Pensioen (dossier)</a:t>
            </a:r>
          </a:p>
        </p:txBody>
      </p:sp>
    </p:spTree>
    <p:extLst>
      <p:ext uri="{BB962C8B-B14F-4D97-AF65-F5344CB8AC3E}">
        <p14:creationId xmlns:p14="http://schemas.microsoft.com/office/powerpoint/2010/main" val="11163348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1227</Words>
  <Application>Microsoft Office PowerPoint</Application>
  <PresentationFormat>Diavoorstelling (4:3)</PresentationFormat>
  <Paragraphs>416</Paragraphs>
  <Slides>25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Kantoorthema</vt:lpstr>
      <vt:lpstr>PowerPoint-presentatie</vt:lpstr>
      <vt:lpstr>  </vt:lpstr>
      <vt:lpstr>PowerPoint-presentatie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Lesley</dc:creator>
  <cp:lastModifiedBy>Guido Monsieur</cp:lastModifiedBy>
  <cp:revision>161</cp:revision>
  <cp:lastPrinted>2025-04-09T13:02:12Z</cp:lastPrinted>
  <dcterms:created xsi:type="dcterms:W3CDTF">2018-02-15T09:35:15Z</dcterms:created>
  <dcterms:modified xsi:type="dcterms:W3CDTF">2026-02-22T17:44:41Z</dcterms:modified>
</cp:coreProperties>
</file>